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1"/>
  </p:notesMasterIdLst>
  <p:handoutMasterIdLst>
    <p:handoutMasterId r:id="rId22"/>
  </p:handoutMasterIdLst>
  <p:sldIdLst>
    <p:sldId id="362" r:id="rId2"/>
    <p:sldId id="364" r:id="rId3"/>
    <p:sldId id="365" r:id="rId4"/>
    <p:sldId id="367" r:id="rId5"/>
    <p:sldId id="370" r:id="rId6"/>
    <p:sldId id="371" r:id="rId7"/>
    <p:sldId id="372" r:id="rId8"/>
    <p:sldId id="373" r:id="rId9"/>
    <p:sldId id="374" r:id="rId10"/>
    <p:sldId id="400" r:id="rId11"/>
    <p:sldId id="382" r:id="rId12"/>
    <p:sldId id="383" r:id="rId13"/>
    <p:sldId id="402" r:id="rId14"/>
    <p:sldId id="403" r:id="rId15"/>
    <p:sldId id="404" r:id="rId16"/>
    <p:sldId id="405" r:id="rId17"/>
    <p:sldId id="406" r:id="rId18"/>
    <p:sldId id="409" r:id="rId19"/>
    <p:sldId id="407" r:id="rId20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2787" autoAdjust="0"/>
    <p:restoredTop sz="91000" autoAdjust="0"/>
  </p:normalViewPr>
  <p:slideViewPr>
    <p:cSldViewPr>
      <p:cViewPr>
        <p:scale>
          <a:sx n="57" d="100"/>
          <a:sy n="57" d="100"/>
        </p:scale>
        <p:origin x="-1254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13512CB-D700-4D60-824B-C09151740A9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D52B1263-40AC-4F79-B1B9-39B7AB718EE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Times New Roman" pitchFamily="18" charset="0"/>
            </a:endParaRPr>
          </a:p>
        </p:txBody>
      </p:sp>
      <p:sp>
        <p:nvSpPr>
          <p:cNvPr id="4198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F83FD3-EFDA-4EEB-9BB1-4248FB1DBAAB}" type="slidenum">
              <a:rPr lang="es-ES" smtClean="0">
                <a:latin typeface="Times New Roman" pitchFamily="18" charset="0"/>
              </a:rPr>
              <a:pPr/>
              <a:t>9</a:t>
            </a:fld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4354F-9D66-4256-9785-C29D24B5A7E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Naturaleza de la  C&amp;T</a:t>
            </a: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D389C-AFC7-447F-B75E-E100C37AD3C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Naturaleza de la  C&amp;T</a:t>
            </a:r>
            <a:endParaRPr lang="es-ES"/>
          </a:p>
        </p:txBody>
      </p:sp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402A2-1934-4B15-95FC-0DD8ACD0105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Naturaleza de la  C&amp;T</a:t>
            </a:r>
            <a:endParaRPr lang="es-ES"/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3D7FA-3D33-4C9A-8E31-99D929316B0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23C95-86F2-4AF4-8E2E-4C43A2EAB8E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r>
              <a:rPr lang="es-ES_tradnl"/>
              <a:t>Naturaleza de la  C&amp;T</a:t>
            </a:r>
            <a:endParaRPr lang="es-E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FF1E0657-2587-458D-86C4-E6586AE72CB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29" name="Picture 5" descr="home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11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8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0" y="3636963"/>
            <a:ext cx="9109075" cy="2816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s-PE" sz="2800" dirty="0" smtClean="0">
                <a:latin typeface="Arial" charset="0"/>
                <a:cs typeface="Arial" charset="0"/>
              </a:rPr>
              <a:t>Elección del tema</a:t>
            </a:r>
          </a:p>
          <a:p>
            <a:pPr algn="ctr">
              <a:buFont typeface="Arial" charset="0"/>
              <a:buNone/>
            </a:pPr>
            <a:r>
              <a:rPr lang="es-PE" sz="2800" dirty="0" smtClean="0">
                <a:latin typeface="Arial" charset="0"/>
                <a:cs typeface="Arial" charset="0"/>
              </a:rPr>
              <a:t>El problema de la investigación</a:t>
            </a:r>
          </a:p>
          <a:p>
            <a:pPr algn="ctr">
              <a:buFont typeface="Arial" charset="0"/>
              <a:buNone/>
            </a:pPr>
            <a:r>
              <a:rPr lang="es-PE" sz="2800" dirty="0" smtClean="0">
                <a:latin typeface="Arial" charset="0"/>
                <a:cs typeface="Arial" charset="0"/>
              </a:rPr>
              <a:t>Objetivos de la investigación</a:t>
            </a:r>
          </a:p>
          <a:p>
            <a:pPr algn="ctr">
              <a:buFont typeface="Arial" charset="0"/>
              <a:buNone/>
            </a:pPr>
            <a:r>
              <a:rPr lang="es-PE" sz="2800" dirty="0" smtClean="0">
                <a:latin typeface="Arial" charset="0"/>
                <a:cs typeface="Arial" charset="0"/>
              </a:rPr>
              <a:t>Antecedentes, revisión bibliográfica o del estado de desarrollo del conocimiento. </a:t>
            </a:r>
            <a:endParaRPr lang="it-IT" sz="2800" dirty="0" smtClean="0">
              <a:latin typeface="Arial" charset="0"/>
              <a:cs typeface="Arial" charset="0"/>
            </a:endParaRPr>
          </a:p>
          <a:p>
            <a:pPr algn="ctr">
              <a:buFont typeface="Arial" charset="0"/>
              <a:buNone/>
            </a:pPr>
            <a:endParaRPr lang="it-IT" sz="2800" dirty="0" smtClean="0">
              <a:latin typeface="Arial" charset="0"/>
              <a:cs typeface="Arial" charset="0"/>
            </a:endParaRPr>
          </a:p>
          <a:p>
            <a:pPr algn="ctr">
              <a:buFont typeface="Arial" charset="0"/>
              <a:buNone/>
            </a:pPr>
            <a:r>
              <a:rPr lang="it-IT" sz="2800" dirty="0" smtClean="0">
                <a:latin typeface="Arial" charset="0"/>
                <a:cs typeface="Arial" charset="0"/>
              </a:rPr>
              <a:t/>
            </a:r>
            <a:br>
              <a:rPr lang="it-IT" sz="2800" dirty="0" smtClean="0">
                <a:latin typeface="Arial" charset="0"/>
                <a:cs typeface="Arial" charset="0"/>
              </a:rPr>
            </a:br>
            <a:r>
              <a:rPr lang="it-IT" sz="2800" dirty="0" smtClean="0">
                <a:latin typeface="Arial" charset="0"/>
                <a:cs typeface="Arial" charset="0"/>
              </a:rPr>
              <a:t/>
            </a:r>
            <a:br>
              <a:rPr lang="it-IT" sz="2800" dirty="0" smtClean="0">
                <a:latin typeface="Arial" charset="0"/>
                <a:cs typeface="Arial" charset="0"/>
              </a:rPr>
            </a:br>
            <a:endParaRPr lang="es-ES_tradnl" sz="2800" b="1" dirty="0" smtClean="0">
              <a:latin typeface="Arial" charset="0"/>
              <a:cs typeface="Arial" charset="0"/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6975"/>
            <a:ext cx="9144000" cy="23034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0" y="609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ctr" defTabSz="912813"/>
            <a:r>
              <a:rPr lang="es-MX" sz="3600">
                <a:latin typeface="Arial" charset="0"/>
                <a:cs typeface="Arial" charset="0"/>
              </a:rPr>
              <a:t>EL PROBLEMA  DE LA INVESTIGACIÓN</a:t>
            </a:r>
            <a:endParaRPr lang="es-ES" sz="3600">
              <a:latin typeface="Arial" charset="0"/>
              <a:cs typeface="Arial" charset="0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611188" y="1689100"/>
            <a:ext cx="8064500" cy="267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Arial" charset="0"/>
                <a:cs typeface="Arial" charset="0"/>
              </a:rPr>
              <a:t> </a:t>
            </a:r>
            <a:r>
              <a:rPr lang="es-ES" sz="2800" dirty="0">
                <a:latin typeface="Arial" charset="0"/>
                <a:cs typeface="Arial" charset="0"/>
              </a:rPr>
              <a:t>El planteamiento debe implicar la posibilidad de realizar una prueba empírica. </a:t>
            </a:r>
          </a:p>
          <a:p>
            <a:pPr algn="just" defTabSz="912813">
              <a:buFont typeface="Wingdings" pitchFamily="2" charset="2"/>
              <a:buChar char="Ø"/>
            </a:pPr>
            <a:r>
              <a:rPr lang="es-ES" sz="2800" dirty="0">
                <a:latin typeface="Arial" charset="0"/>
                <a:cs typeface="Arial" charset="0"/>
              </a:rPr>
              <a:t> Al plantear el problema en signos de interrogación</a:t>
            </a:r>
            <a:r>
              <a:rPr lang="es-PE" sz="2800" dirty="0">
                <a:latin typeface="Arial" charset="0"/>
                <a:cs typeface="Arial" charset="0"/>
              </a:rPr>
              <a:t> </a:t>
            </a:r>
            <a:r>
              <a:rPr lang="es-ES" sz="2800" dirty="0">
                <a:latin typeface="Arial" charset="0"/>
                <a:cs typeface="Arial" charset="0"/>
              </a:rPr>
              <a:t>se tiene la ventaja de presentarlo de manera directa, lo cual minimiza la </a:t>
            </a:r>
            <a:r>
              <a:rPr lang="es-ES" sz="2800" dirty="0" smtClean="0">
                <a:latin typeface="Arial" charset="0"/>
                <a:cs typeface="Arial" charset="0"/>
              </a:rPr>
              <a:t>distorsión </a:t>
            </a:r>
            <a:r>
              <a:rPr lang="es-ES" sz="2800" dirty="0">
                <a:latin typeface="Arial" charset="0"/>
                <a:cs typeface="Arial" charset="0"/>
              </a:rPr>
              <a:t>y la ambigüedad.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0" y="609600"/>
            <a:ext cx="9144000" cy="107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ctr" defTabSz="912813"/>
            <a:r>
              <a:rPr lang="es-MX" sz="3200" dirty="0">
                <a:latin typeface="Arial" charset="0"/>
                <a:cs typeface="Arial" charset="0"/>
              </a:rPr>
              <a:t>OBJETIVO </a:t>
            </a:r>
            <a:r>
              <a:rPr lang="es-MX" sz="3200" dirty="0" smtClean="0">
                <a:latin typeface="Arial" charset="0"/>
                <a:cs typeface="Arial" charset="0"/>
              </a:rPr>
              <a:t>GENERAL </a:t>
            </a:r>
            <a:r>
              <a:rPr lang="es-MX" sz="3200" dirty="0">
                <a:latin typeface="Arial" charset="0"/>
                <a:cs typeface="Arial" charset="0"/>
              </a:rPr>
              <a:t>Y OBJETIVOS </a:t>
            </a:r>
            <a:r>
              <a:rPr lang="es-MX" sz="3200" dirty="0" smtClean="0">
                <a:latin typeface="Arial" charset="0"/>
                <a:cs typeface="Arial" charset="0"/>
              </a:rPr>
              <a:t>ESPECIFICOS</a:t>
            </a:r>
            <a:endParaRPr lang="es-ES" sz="3200" dirty="0">
              <a:latin typeface="Arial" charset="0"/>
              <a:cs typeface="Arial" charset="0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684213" y="1557338"/>
            <a:ext cx="7704137" cy="3539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just" defTabSz="912813"/>
            <a:r>
              <a:rPr lang="es-MX" sz="2800" dirty="0" smtClean="0">
                <a:latin typeface="Tahoma" pitchFamily="34" charset="0"/>
              </a:rPr>
              <a:t> </a:t>
            </a:r>
          </a:p>
          <a:p>
            <a:pPr algn="just" defTabSz="912813">
              <a:buFontTx/>
              <a:buChar char="•"/>
            </a:pPr>
            <a:r>
              <a:rPr lang="es-MX" sz="2800" dirty="0" smtClean="0">
                <a:latin typeface="Tahoma" pitchFamily="34" charset="0"/>
              </a:rPr>
              <a:t>El objetivo general es el resultado principal de la investigación.</a:t>
            </a:r>
          </a:p>
          <a:p>
            <a:pPr algn="just" defTabSz="912813">
              <a:buFontTx/>
              <a:buChar char="•"/>
            </a:pPr>
            <a:r>
              <a:rPr lang="es-MX" sz="2800" dirty="0" smtClean="0">
                <a:latin typeface="Tahoma" pitchFamily="34" charset="0"/>
              </a:rPr>
              <a:t> Los objetivos específicos son los resultados preliminares de la investigación rumbo a alcanzar el objetivo general.</a:t>
            </a:r>
            <a:endParaRPr lang="es-MX" sz="2800" dirty="0">
              <a:latin typeface="Tahoma" pitchFamily="34" charset="0"/>
            </a:endParaRPr>
          </a:p>
          <a:p>
            <a:pPr algn="just" defTabSz="912813">
              <a:buFontTx/>
              <a:buChar char="•"/>
            </a:pPr>
            <a:r>
              <a:rPr lang="es-MX" sz="2800" dirty="0">
                <a:latin typeface="Tahoma" pitchFamily="34" charset="0"/>
              </a:rPr>
              <a:t> Los objetivos se formulan con el verbo en infinitivo.</a:t>
            </a:r>
            <a:endParaRPr lang="es-ES" sz="2800" dirty="0"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533400"/>
            <a:ext cx="914400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ctr" defTabSz="912813"/>
            <a:r>
              <a:rPr lang="es-MX" sz="3500">
                <a:latin typeface="Arial" charset="0"/>
                <a:cs typeface="Arial" charset="0"/>
              </a:rPr>
              <a:t>¿CÓMO FORMULAR LOS OBJETIVOS ?</a:t>
            </a:r>
            <a:endParaRPr lang="es-ES" sz="3500">
              <a:latin typeface="Arial" charset="0"/>
              <a:cs typeface="Arial" charset="0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642910" y="2357430"/>
            <a:ext cx="7561262" cy="267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just" defTabSz="912813">
              <a:buFontTx/>
              <a:buChar char="•"/>
            </a:pPr>
            <a:r>
              <a:rPr lang="es-MX" sz="2800" dirty="0">
                <a:latin typeface="Arial" charset="0"/>
                <a:cs typeface="Arial" charset="0"/>
              </a:rPr>
              <a:t> El verbo que se utilice en la formulación del   objetivo estará predeterminando las posibles   respuestas. Por este motivo es importante   escoger los verbos adecuadamente.</a:t>
            </a:r>
          </a:p>
          <a:p>
            <a:pPr algn="just" defTabSz="912813">
              <a:buFontTx/>
              <a:buChar char="•"/>
            </a:pPr>
            <a:endParaRPr lang="es-MX" sz="2800" dirty="0">
              <a:latin typeface="Arial" charset="0"/>
              <a:cs typeface="Arial" charset="0"/>
            </a:endParaRPr>
          </a:p>
          <a:p>
            <a:pPr algn="just" defTabSz="912813"/>
            <a:endParaRPr lang="es-ES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0" y="609600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ctr" defTabSz="912813"/>
            <a:r>
              <a:rPr lang="es-MX" sz="3200">
                <a:latin typeface="Arial" charset="0"/>
                <a:cs typeface="Arial" charset="0"/>
              </a:rPr>
              <a:t>JUSTIFICACIÓN DE LA INVESTIGACIÓN </a:t>
            </a:r>
            <a:endParaRPr lang="es-ES" sz="3200">
              <a:latin typeface="Arial" charset="0"/>
              <a:cs typeface="Arial" charset="0"/>
            </a:endParaRP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684213" y="1557338"/>
            <a:ext cx="77041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just" defTabSz="912813"/>
            <a:r>
              <a:rPr lang="es-ES" sz="2800">
                <a:latin typeface="Tahoma" pitchFamily="34" charset="0"/>
              </a:rPr>
              <a:t>Además de las preguntas y objetivos de investigación, es necesario justificar el estudio mediante la exposición de sus razones: el ¿para qué? y/o ¿porqué? del estudio. Por medio de la justificación debemos demostrar que el estudio es necesario e importante.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0" y="60960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ctr" defTabSz="912813"/>
            <a:r>
              <a:rPr lang="es-MX" sz="3200">
                <a:latin typeface="Arial" charset="0"/>
                <a:cs typeface="Arial" charset="0"/>
              </a:rPr>
              <a:t>VIABILIDAD DEL ESTUDIO </a:t>
            </a:r>
            <a:endParaRPr lang="es-ES" sz="3200">
              <a:latin typeface="Arial" charset="0"/>
              <a:cs typeface="Arial" charset="0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684213" y="1557338"/>
            <a:ext cx="7704137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just" defTabSz="912813"/>
            <a:r>
              <a:rPr lang="es-ES" sz="2800">
                <a:latin typeface="Tahoma" pitchFamily="34" charset="0"/>
              </a:rPr>
              <a:t>Además de los elementos anteriores, es necesario considerar la viabilidad o factibilidad del estudio. Para ellos debemos tomar en cuenta la disponibilidad de recursos financieros, humanos y materiales que determinarán en última instancia los alcances de la investigación.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0" y="60960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ctr" defTabSz="912813"/>
            <a:r>
              <a:rPr lang="es-ES" sz="3200" dirty="0" smtClean="0">
                <a:latin typeface="Arial" charset="0"/>
                <a:cs typeface="Arial" charset="0"/>
              </a:rPr>
              <a:t>ANTECEDENTES</a:t>
            </a:r>
            <a:endParaRPr lang="es-ES" sz="3200" dirty="0">
              <a:latin typeface="Arial" charset="0"/>
              <a:cs typeface="Arial" charset="0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684213" y="1557339"/>
            <a:ext cx="7388249" cy="4832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4" tIns="45717" rIns="91434" bIns="45717">
            <a:spAutoFit/>
          </a:bodyPr>
          <a:lstStyle/>
          <a:p>
            <a:pPr algn="just" defTabSz="912813"/>
            <a:r>
              <a:rPr lang="es-ES" sz="2800" dirty="0" smtClean="0">
                <a:latin typeface="Tahoma" pitchFamily="34" charset="0"/>
              </a:rPr>
              <a:t>Luego de definir el problema a investigar, plantear los objetivos, justificar el estudio, </a:t>
            </a:r>
            <a:r>
              <a:rPr lang="es-ES" sz="2800" dirty="0" err="1" smtClean="0">
                <a:latin typeface="Tahoma" pitchFamily="34" charset="0"/>
              </a:rPr>
              <a:t>etc</a:t>
            </a:r>
            <a:r>
              <a:rPr lang="es-ES" sz="2800" dirty="0" smtClean="0">
                <a:latin typeface="Tahoma" pitchFamily="34" charset="0"/>
              </a:rPr>
              <a:t> hay que investigar </a:t>
            </a:r>
            <a:r>
              <a:rPr lang="es-ES" sz="2800" b="1" dirty="0" smtClean="0">
                <a:latin typeface="Tahoma" pitchFamily="34" charset="0"/>
              </a:rPr>
              <a:t>rigurosamente</a:t>
            </a:r>
            <a:r>
              <a:rPr lang="es-ES" sz="2800" dirty="0" smtClean="0">
                <a:latin typeface="Tahoma" pitchFamily="34" charset="0"/>
              </a:rPr>
              <a:t> sobre los antecedentes del problema:</a:t>
            </a:r>
          </a:p>
          <a:p>
            <a:pPr algn="just" defTabSz="912813"/>
            <a:r>
              <a:rPr lang="es-ES" sz="2800" dirty="0" smtClean="0">
                <a:latin typeface="Tahoma" pitchFamily="34" charset="0"/>
              </a:rPr>
              <a:t>- Origen y desarrollo a través del tiempo</a:t>
            </a:r>
          </a:p>
          <a:p>
            <a:pPr algn="just" defTabSz="912813"/>
            <a:r>
              <a:rPr lang="es-ES" sz="2800" dirty="0" smtClean="0">
                <a:latin typeface="Tahoma" pitchFamily="34" charset="0"/>
              </a:rPr>
              <a:t>- Estudios nacionales e internacionales</a:t>
            </a:r>
          </a:p>
          <a:p>
            <a:pPr algn="just" defTabSz="912813">
              <a:buFontTx/>
              <a:buChar char="-"/>
            </a:pPr>
            <a:r>
              <a:rPr lang="es-ES" sz="2800" dirty="0" smtClean="0">
                <a:latin typeface="Tahoma" pitchFamily="34" charset="0"/>
              </a:rPr>
              <a:t> Actuales investigaciones</a:t>
            </a:r>
          </a:p>
          <a:p>
            <a:pPr algn="just" defTabSz="912813">
              <a:buFontTx/>
              <a:buChar char="-"/>
            </a:pPr>
            <a:r>
              <a:rPr lang="es-ES" sz="2800" dirty="0">
                <a:latin typeface="Tahoma" pitchFamily="34" charset="0"/>
              </a:rPr>
              <a:t> </a:t>
            </a:r>
            <a:r>
              <a:rPr lang="es-ES" sz="2800" dirty="0" smtClean="0">
                <a:latin typeface="Tahoma" pitchFamily="34" charset="0"/>
              </a:rPr>
              <a:t>Diferentes </a:t>
            </a:r>
            <a:r>
              <a:rPr lang="es-ES" sz="2800" dirty="0" err="1" smtClean="0">
                <a:latin typeface="Tahoma" pitchFamily="34" charset="0"/>
              </a:rPr>
              <a:t>abordages</a:t>
            </a:r>
            <a:r>
              <a:rPr lang="es-ES" sz="2800" dirty="0" smtClean="0">
                <a:latin typeface="Tahoma" pitchFamily="34" charset="0"/>
              </a:rPr>
              <a:t> de soluciones</a:t>
            </a:r>
          </a:p>
          <a:p>
            <a:pPr algn="just" defTabSz="912813"/>
            <a:endParaRPr lang="es-ES" sz="2800" dirty="0">
              <a:latin typeface="Tahoma" pitchFamily="34" charset="0"/>
            </a:endParaRPr>
          </a:p>
          <a:p>
            <a:pPr algn="just" defTabSz="912813"/>
            <a:endParaRPr lang="es-ES" sz="2800" dirty="0">
              <a:latin typeface="Tahoma" pitchFamily="34" charset="0"/>
            </a:endParaRPr>
          </a:p>
          <a:p>
            <a:pPr algn="just" defTabSz="912813"/>
            <a:r>
              <a:rPr lang="es-ES" sz="2800" dirty="0" smtClean="0">
                <a:latin typeface="Tahoma" pitchFamily="34" charset="0"/>
              </a:rPr>
              <a:t>, </a:t>
            </a:r>
            <a:endParaRPr lang="es-ES" sz="2800" dirty="0"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0" y="60960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ctr" defTabSz="912813"/>
            <a:r>
              <a:rPr lang="es-ES" sz="3200" dirty="0" smtClean="0">
                <a:latin typeface="Arial" charset="0"/>
                <a:cs typeface="Arial" charset="0"/>
              </a:rPr>
              <a:t>ANTECEDENTES</a:t>
            </a:r>
            <a:endParaRPr lang="es-ES" sz="3200" dirty="0">
              <a:latin typeface="Arial" charset="0"/>
              <a:cs typeface="Arial" charset="0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684213" y="1557339"/>
            <a:ext cx="7388249" cy="440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4" tIns="45717" rIns="91434" bIns="45717">
            <a:spAutoFit/>
          </a:bodyPr>
          <a:lstStyle/>
          <a:p>
            <a:pPr algn="just" defTabSz="912813"/>
            <a:r>
              <a:rPr lang="es-PE" sz="2800" dirty="0" smtClean="0">
                <a:latin typeface="Tahoma" pitchFamily="34" charset="0"/>
              </a:rPr>
              <a:t>-El estudio de los antecedentes nos </a:t>
            </a:r>
            <a:r>
              <a:rPr lang="es-PE" sz="2800" dirty="0" err="1" smtClean="0">
                <a:latin typeface="Tahoma" pitchFamily="34" charset="0"/>
              </a:rPr>
              <a:t>dá</a:t>
            </a:r>
            <a:r>
              <a:rPr lang="es-PE" sz="2800" dirty="0" smtClean="0">
                <a:latin typeface="Tahoma" pitchFamily="34" charset="0"/>
              </a:rPr>
              <a:t> una familiaridad con el tema a investigar.</a:t>
            </a:r>
          </a:p>
          <a:p>
            <a:pPr algn="just" defTabSz="912813"/>
            <a:r>
              <a:rPr lang="es-PE" sz="2800" dirty="0" smtClean="0">
                <a:latin typeface="Tahoma" pitchFamily="34" charset="0"/>
              </a:rPr>
              <a:t>-Nos ofrece la posibilidad cambiar las preguntas y objetivos de investigación</a:t>
            </a:r>
            <a:r>
              <a:rPr lang="en-US" sz="2800" dirty="0" err="1" smtClean="0">
                <a:latin typeface="Tahoma" pitchFamily="34" charset="0"/>
              </a:rPr>
              <a:t>ón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si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descubrimos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que</a:t>
            </a:r>
            <a:r>
              <a:rPr lang="en-US" sz="2800" dirty="0" smtClean="0">
                <a:latin typeface="Tahoma" pitchFamily="34" charset="0"/>
              </a:rPr>
              <a:t> el </a:t>
            </a:r>
            <a:r>
              <a:rPr lang="en-US" sz="2800" dirty="0" err="1" smtClean="0">
                <a:latin typeface="Tahoma" pitchFamily="34" charset="0"/>
              </a:rPr>
              <a:t>problema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planteado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ya</a:t>
            </a:r>
            <a:r>
              <a:rPr lang="en-US" sz="2800" dirty="0" smtClean="0">
                <a:latin typeface="Tahoma" pitchFamily="34" charset="0"/>
              </a:rPr>
              <a:t> ha </a:t>
            </a:r>
            <a:r>
              <a:rPr lang="en-US" sz="2800" dirty="0" err="1" smtClean="0">
                <a:latin typeface="Tahoma" pitchFamily="34" charset="0"/>
              </a:rPr>
              <a:t>sido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resuelto</a:t>
            </a:r>
            <a:r>
              <a:rPr lang="en-US" sz="2800" dirty="0" smtClean="0">
                <a:latin typeface="Tahoma" pitchFamily="34" charset="0"/>
              </a:rPr>
              <a:t>.</a:t>
            </a:r>
          </a:p>
          <a:p>
            <a:pPr algn="just" defTabSz="912813"/>
            <a:r>
              <a:rPr lang="en-US" sz="2800" dirty="0" smtClean="0">
                <a:latin typeface="Tahoma" pitchFamily="34" charset="0"/>
              </a:rPr>
              <a:t>-En </a:t>
            </a:r>
            <a:r>
              <a:rPr lang="en-US" sz="2800" dirty="0" err="1" smtClean="0">
                <a:latin typeface="Tahoma" pitchFamily="34" charset="0"/>
              </a:rPr>
              <a:t>caso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contrario</a:t>
            </a:r>
            <a:r>
              <a:rPr lang="en-US" sz="2800" dirty="0" smtClean="0">
                <a:latin typeface="Tahoma" pitchFamily="34" charset="0"/>
              </a:rPr>
              <a:t>, </a:t>
            </a:r>
            <a:r>
              <a:rPr lang="en-US" sz="2800" dirty="0" err="1" smtClean="0">
                <a:latin typeface="Tahoma" pitchFamily="34" charset="0"/>
              </a:rPr>
              <a:t>nos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dá</a:t>
            </a:r>
            <a:r>
              <a:rPr lang="en-US" sz="2800" dirty="0" smtClean="0">
                <a:latin typeface="Tahoma" pitchFamily="34" charset="0"/>
              </a:rPr>
              <a:t> la </a:t>
            </a:r>
            <a:r>
              <a:rPr lang="en-US" sz="2800" dirty="0" err="1" smtClean="0">
                <a:latin typeface="Tahoma" pitchFamily="34" charset="0"/>
              </a:rPr>
              <a:t>seguridad</a:t>
            </a:r>
            <a:r>
              <a:rPr lang="en-US" sz="2800" dirty="0" smtClean="0">
                <a:latin typeface="Tahoma" pitchFamily="34" charset="0"/>
              </a:rPr>
              <a:t> de </a:t>
            </a:r>
            <a:r>
              <a:rPr lang="en-US" sz="2800" dirty="0" err="1" smtClean="0">
                <a:latin typeface="Tahoma" pitchFamily="34" charset="0"/>
              </a:rPr>
              <a:t>que</a:t>
            </a:r>
            <a:r>
              <a:rPr lang="en-US" sz="2800" dirty="0" smtClean="0">
                <a:latin typeface="Tahoma" pitchFamily="34" charset="0"/>
              </a:rPr>
              <a:t> el </a:t>
            </a:r>
            <a:r>
              <a:rPr lang="en-US" sz="2800" dirty="0" err="1" smtClean="0">
                <a:latin typeface="Tahoma" pitchFamily="34" charset="0"/>
              </a:rPr>
              <a:t>problema</a:t>
            </a:r>
            <a:r>
              <a:rPr lang="en-US" sz="2800" dirty="0" smtClean="0">
                <a:latin typeface="Tahoma" pitchFamily="34" charset="0"/>
              </a:rPr>
              <a:t> a resolver </a:t>
            </a:r>
            <a:r>
              <a:rPr lang="en-US" sz="2800" dirty="0" err="1" smtClean="0">
                <a:latin typeface="Tahoma" pitchFamily="34" charset="0"/>
              </a:rPr>
              <a:t>es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novedoso</a:t>
            </a:r>
            <a:r>
              <a:rPr lang="en-US" sz="2800" dirty="0" smtClean="0">
                <a:latin typeface="Tahoma" pitchFamily="34" charset="0"/>
              </a:rPr>
              <a:t>.</a:t>
            </a:r>
            <a:endParaRPr lang="es-ES" sz="2800" dirty="0">
              <a:latin typeface="Tahoma" pitchFamily="34" charset="0"/>
            </a:endParaRPr>
          </a:p>
          <a:p>
            <a:pPr algn="just" defTabSz="912813"/>
            <a:endParaRPr lang="es-ES" sz="2800" dirty="0">
              <a:latin typeface="Tahoma" pitchFamily="34" charset="0"/>
            </a:endParaRPr>
          </a:p>
          <a:p>
            <a:pPr algn="just" defTabSz="912813"/>
            <a:r>
              <a:rPr lang="es-ES" sz="2800" dirty="0" smtClean="0">
                <a:latin typeface="Tahoma" pitchFamily="34" charset="0"/>
              </a:rPr>
              <a:t>, </a:t>
            </a:r>
            <a:endParaRPr lang="es-ES" sz="2800" dirty="0"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0" y="60960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ctr" defTabSz="912813"/>
            <a:r>
              <a:rPr lang="es-ES" sz="3200" dirty="0" smtClean="0">
                <a:latin typeface="Arial" charset="0"/>
                <a:cs typeface="Arial" charset="0"/>
              </a:rPr>
              <a:t>REVISIÓN BIBLIOGRÁFICA</a:t>
            </a:r>
            <a:endParaRPr lang="es-ES" sz="3200" dirty="0">
              <a:latin typeface="Arial" charset="0"/>
              <a:cs typeface="Arial" charset="0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642910" y="1571612"/>
            <a:ext cx="7786742" cy="5262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4" tIns="45717" rIns="91434" bIns="45717">
            <a:spAutoFit/>
          </a:bodyPr>
          <a:lstStyle/>
          <a:p>
            <a:pPr algn="just" defTabSz="912813">
              <a:buFontTx/>
              <a:buChar char="-"/>
            </a:pPr>
            <a:r>
              <a:rPr lang="es-PE" sz="2800" dirty="0" smtClean="0">
                <a:latin typeface="Tahoma" pitchFamily="34" charset="0"/>
              </a:rPr>
              <a:t>Revisión de las teorías existentes que pueden abarcan o pueden ser usados para resolver el problema</a:t>
            </a:r>
            <a:r>
              <a:rPr lang="es-PE" sz="2800" dirty="0" smtClean="0">
                <a:latin typeface="Tahoma" pitchFamily="34" charset="0"/>
              </a:rPr>
              <a:t>.</a:t>
            </a:r>
          </a:p>
          <a:p>
            <a:pPr algn="just" defTabSz="912813">
              <a:buFontTx/>
              <a:buChar char="-"/>
            </a:pPr>
            <a:endParaRPr lang="es-PE" sz="2800" dirty="0" smtClean="0">
              <a:latin typeface="Tahoma" pitchFamily="34" charset="0"/>
            </a:endParaRPr>
          </a:p>
          <a:p>
            <a:pPr algn="just" defTabSz="912813">
              <a:buFontTx/>
              <a:buChar char="-"/>
            </a:pPr>
            <a:r>
              <a:rPr lang="es-PE" sz="2800" dirty="0" smtClean="0">
                <a:latin typeface="Tahoma" pitchFamily="34" charset="0"/>
              </a:rPr>
              <a:t>La </a:t>
            </a:r>
            <a:r>
              <a:rPr lang="es-PE" sz="2800" dirty="0" smtClean="0">
                <a:latin typeface="Tahoma" pitchFamily="34" charset="0"/>
              </a:rPr>
              <a:t>revisión debe ser bien rigurosa. Para ello </a:t>
            </a:r>
            <a:r>
              <a:rPr lang="es-PE" sz="2800" dirty="0" smtClean="0">
                <a:latin typeface="Tahoma" pitchFamily="34" charset="0"/>
              </a:rPr>
              <a:t>se debe tomar en cuenta también publicaciones cient</a:t>
            </a:r>
            <a:r>
              <a:rPr lang="es-PE" sz="2800" dirty="0" smtClean="0">
                <a:latin typeface="Tahoma" pitchFamily="34" charset="0"/>
              </a:rPr>
              <a:t>íficas</a:t>
            </a:r>
            <a:r>
              <a:rPr lang="es-PE" sz="2800" dirty="0" smtClean="0">
                <a:latin typeface="Tahoma" pitchFamily="34" charset="0"/>
              </a:rPr>
              <a:t>, asistir </a:t>
            </a:r>
            <a:r>
              <a:rPr lang="es-PE" sz="2800" dirty="0" smtClean="0">
                <a:latin typeface="Tahoma" pitchFamily="34" charset="0"/>
              </a:rPr>
              <a:t>a congresos nacionales e internacionales, realizar viajes de investigación, etc. </a:t>
            </a:r>
          </a:p>
          <a:p>
            <a:pPr algn="just" defTabSz="912813">
              <a:buFontTx/>
              <a:buChar char="-"/>
            </a:pPr>
            <a:endParaRPr lang="es-ES" sz="2800" dirty="0">
              <a:latin typeface="Tahoma" pitchFamily="34" charset="0"/>
            </a:endParaRPr>
          </a:p>
          <a:p>
            <a:pPr algn="just" defTabSz="912813"/>
            <a:endParaRPr lang="es-ES" sz="2800" dirty="0">
              <a:latin typeface="Tahoma" pitchFamily="34" charset="0"/>
            </a:endParaRPr>
          </a:p>
          <a:p>
            <a:pPr algn="just" defTabSz="912813"/>
            <a:r>
              <a:rPr lang="es-ES" sz="2800" dirty="0" smtClean="0">
                <a:latin typeface="Tahoma" pitchFamily="34" charset="0"/>
              </a:rPr>
              <a:t>, </a:t>
            </a:r>
            <a:endParaRPr lang="es-ES" sz="2800" dirty="0"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446088"/>
            <a:ext cx="7772400" cy="14700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ES" dirty="0" smtClean="0">
                <a:latin typeface="Arial" charset="0"/>
                <a:cs typeface="Arial" charset="0"/>
              </a:rPr>
              <a:t>REVISIÓN BIBLIOGRÁFICA</a:t>
            </a:r>
            <a:br>
              <a:rPr lang="es-ES" dirty="0" smtClean="0">
                <a:latin typeface="Arial" charset="0"/>
                <a:cs typeface="Arial" charset="0"/>
              </a:rPr>
            </a:br>
            <a:endParaRPr lang="es-ES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900113" y="1628775"/>
            <a:ext cx="7559675" cy="51117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80000"/>
              </a:lnSpc>
            </a:pPr>
            <a:endParaRPr lang="es-ES" sz="2800" dirty="0" smtClean="0">
              <a:latin typeface="Arial" charset="0"/>
              <a:cs typeface="Arial" charset="0"/>
            </a:endParaRPr>
          </a:p>
          <a:p>
            <a:pPr algn="just">
              <a:lnSpc>
                <a:spcPct val="80000"/>
              </a:lnSpc>
            </a:pPr>
            <a:endParaRPr lang="es-ES" sz="2800" dirty="0" smtClean="0">
              <a:latin typeface="Arial" charset="0"/>
              <a:cs typeface="Arial" charset="0"/>
            </a:endParaRPr>
          </a:p>
          <a:p>
            <a:pPr algn="just">
              <a:lnSpc>
                <a:spcPct val="80000"/>
              </a:lnSpc>
            </a:pPr>
            <a:r>
              <a:rPr lang="es-ES" sz="2800" dirty="0" smtClean="0">
                <a:latin typeface="Arial" charset="0"/>
                <a:cs typeface="Arial" charset="0"/>
              </a:rPr>
              <a:t> Esta información es muy importante porque en ella encontramos diferentes análisis teóricos y </a:t>
            </a:r>
            <a:r>
              <a:rPr lang="es-ES" sz="2800" dirty="0" smtClean="0">
                <a:latin typeface="Arial" charset="0"/>
                <a:cs typeface="Arial" charset="0"/>
              </a:rPr>
              <a:t>diferentes enfoques del tema en estudio. </a:t>
            </a:r>
            <a:endParaRPr lang="es-ES" sz="2800" dirty="0" smtClean="0">
              <a:latin typeface="Arial" charset="0"/>
              <a:cs typeface="Arial" charset="0"/>
            </a:endParaRPr>
          </a:p>
          <a:p>
            <a:pPr algn="just">
              <a:lnSpc>
                <a:spcPct val="80000"/>
              </a:lnSpc>
            </a:pPr>
            <a:endParaRPr lang="es-ES" sz="2800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476375" y="549275"/>
            <a:ext cx="719931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r">
              <a:spcBef>
                <a:spcPct val="50000"/>
              </a:spcBef>
            </a:pPr>
            <a:r>
              <a:rPr lang="es-PE" sz="4400" dirty="0" smtClean="0">
                <a:latin typeface="Arial" charset="0"/>
                <a:cs typeface="Arial" charset="0"/>
              </a:rPr>
              <a:t>Referencias</a:t>
            </a:r>
            <a:endParaRPr lang="es-ES" sz="4400" dirty="0">
              <a:latin typeface="Arial" charset="0"/>
              <a:cs typeface="Arial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971550" y="1989138"/>
            <a:ext cx="7129463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err="1" smtClean="0"/>
              <a:t>Sampieri</a:t>
            </a:r>
            <a:r>
              <a:rPr lang="en-US" sz="2800" dirty="0" smtClean="0"/>
              <a:t> R.H., Fernandez-</a:t>
            </a:r>
            <a:r>
              <a:rPr lang="en-US" sz="2800" dirty="0" err="1" smtClean="0"/>
              <a:t>Collado</a:t>
            </a:r>
            <a:r>
              <a:rPr lang="en-US" sz="2800" dirty="0" smtClean="0"/>
              <a:t> C., </a:t>
            </a:r>
            <a:r>
              <a:rPr lang="en-US" sz="2800" dirty="0" err="1" smtClean="0"/>
              <a:t>Lucio</a:t>
            </a:r>
            <a:r>
              <a:rPr lang="en-US" sz="2800" dirty="0" smtClean="0"/>
              <a:t> P.B. </a:t>
            </a:r>
            <a:r>
              <a:rPr lang="en-US" sz="2800" dirty="0" err="1" smtClean="0"/>
              <a:t>Metodología</a:t>
            </a:r>
            <a:r>
              <a:rPr lang="en-US" sz="2800" dirty="0" smtClean="0"/>
              <a:t> de la </a:t>
            </a:r>
            <a:r>
              <a:rPr lang="en-US" sz="2800" dirty="0" err="1" smtClean="0"/>
              <a:t>investigación</a:t>
            </a:r>
            <a:r>
              <a:rPr lang="en-US" sz="2800" dirty="0" smtClean="0"/>
              <a:t>, 4ta </a:t>
            </a:r>
            <a:r>
              <a:rPr lang="en-US" sz="2800" dirty="0" err="1" smtClean="0"/>
              <a:t>Edición</a:t>
            </a:r>
            <a:r>
              <a:rPr lang="en-US" sz="2800" dirty="0" smtClean="0"/>
              <a:t>, McGraw-Hill </a:t>
            </a:r>
            <a:r>
              <a:rPr lang="en-US" sz="2800" dirty="0" err="1" smtClean="0"/>
              <a:t>Interamericana</a:t>
            </a:r>
            <a:r>
              <a:rPr lang="en-US" sz="2800" dirty="0" smtClean="0"/>
              <a:t>, 2006, México.</a:t>
            </a:r>
          </a:p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smtClean="0"/>
              <a:t>Papa Quiroz, </a:t>
            </a:r>
            <a:r>
              <a:rPr lang="en-US" sz="2800" dirty="0" err="1" smtClean="0"/>
              <a:t>Notas</a:t>
            </a:r>
            <a:r>
              <a:rPr lang="en-US" sz="2800" dirty="0" smtClean="0"/>
              <a:t> de </a:t>
            </a:r>
            <a:r>
              <a:rPr lang="en-US" sz="2800" dirty="0" err="1" smtClean="0"/>
              <a:t>clase</a:t>
            </a:r>
            <a:r>
              <a:rPr lang="en-US" sz="2800" smtClean="0"/>
              <a:t>, UNMSM, 2012</a:t>
            </a:r>
            <a:endParaRPr lang="en-US" sz="2800" dirty="0" smtClean="0"/>
          </a:p>
          <a:p>
            <a:pPr marL="174625" indent="-174625" algn="just">
              <a:spcBef>
                <a:spcPct val="50000"/>
              </a:spcBef>
            </a:pPr>
            <a:endParaRPr lang="es-ES" sz="2800" dirty="0">
              <a:latin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19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-36513" y="549275"/>
            <a:ext cx="9109076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defTabSz="912813"/>
            <a:r>
              <a:rPr lang="es-ES" sz="4000" dirty="0" smtClean="0">
                <a:latin typeface="Arial" charset="0"/>
                <a:cs typeface="Arial" charset="0"/>
              </a:rPr>
              <a:t>ELECCIÓN DEL TEMA</a:t>
            </a:r>
            <a:endParaRPr lang="es-ES" sz="4000" dirty="0">
              <a:latin typeface="Arial" charset="0"/>
              <a:cs typeface="Arial" charset="0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714348" y="2000240"/>
            <a:ext cx="7777163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just" defTabSz="912813">
              <a:buFontTx/>
              <a:buChar char="•"/>
            </a:pPr>
            <a:r>
              <a:rPr lang="es-MX" sz="2800" dirty="0">
                <a:latin typeface="Arial" charset="0"/>
                <a:cs typeface="Arial" charset="0"/>
              </a:rPr>
              <a:t> Las investigaciones se originan en ideas</a:t>
            </a:r>
          </a:p>
          <a:p>
            <a:pPr algn="just" defTabSz="912813">
              <a:buFontTx/>
              <a:buChar char="•"/>
            </a:pPr>
            <a:r>
              <a:rPr lang="es-MX" sz="2800" dirty="0">
                <a:latin typeface="Arial" charset="0"/>
                <a:cs typeface="Arial" charset="0"/>
              </a:rPr>
              <a:t> Las ideas constituyen el primer acercamiento a la realidad  que hay que investigar.</a:t>
            </a:r>
          </a:p>
          <a:p>
            <a:pPr algn="just" defTabSz="912813">
              <a:buFontTx/>
              <a:buChar char="•"/>
            </a:pPr>
            <a:r>
              <a:rPr lang="es-MX" sz="2800" dirty="0">
                <a:latin typeface="Arial" charset="0"/>
                <a:cs typeface="Arial" charset="0"/>
              </a:rPr>
              <a:t> Las ideas pueden surgir en cualquier momento de la  actividad diaria.</a:t>
            </a:r>
            <a:endParaRPr lang="es-ES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0" y="53340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ctr" defTabSz="912813"/>
            <a:r>
              <a:rPr lang="es-MX" sz="3200">
                <a:latin typeface="Arial" charset="0"/>
                <a:cs typeface="Arial" charset="0"/>
              </a:rPr>
              <a:t>FUENTES DE IDEAS EN LA INVESTIGACIÓN </a:t>
            </a:r>
            <a:endParaRPr lang="es-ES" sz="3200">
              <a:latin typeface="Arial" charset="0"/>
              <a:cs typeface="Arial" charset="0"/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500034" y="1857364"/>
            <a:ext cx="7848600" cy="3539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just" defTabSz="912813">
              <a:buFont typeface="Wingdings" pitchFamily="2" charset="2"/>
              <a:buChar char="Ø"/>
            </a:pPr>
            <a:r>
              <a:rPr lang="es-MX" sz="2800" dirty="0" smtClean="0">
                <a:latin typeface="Arial" charset="0"/>
                <a:cs typeface="Arial" charset="0"/>
              </a:rPr>
              <a:t> </a:t>
            </a:r>
            <a:r>
              <a:rPr lang="es-MX" sz="2800" dirty="0">
                <a:latin typeface="Arial" charset="0"/>
                <a:cs typeface="Arial" charset="0"/>
              </a:rPr>
              <a:t>Las experiencias individuales </a:t>
            </a:r>
          </a:p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Arial" charset="0"/>
                <a:cs typeface="Arial" charset="0"/>
              </a:rPr>
              <a:t>Materiales escritos y </a:t>
            </a:r>
            <a:r>
              <a:rPr lang="es-MX" sz="2800" dirty="0" err="1">
                <a:latin typeface="Arial" charset="0"/>
                <a:cs typeface="Arial" charset="0"/>
              </a:rPr>
              <a:t>audivisuales</a:t>
            </a:r>
            <a:endParaRPr lang="es-MX" sz="2800" dirty="0">
              <a:latin typeface="Arial" charset="0"/>
              <a:cs typeface="Arial" charset="0"/>
            </a:endParaRPr>
          </a:p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Arial" charset="0"/>
                <a:cs typeface="Arial" charset="0"/>
              </a:rPr>
              <a:t> Las teorías</a:t>
            </a:r>
          </a:p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Arial" charset="0"/>
                <a:cs typeface="Arial" charset="0"/>
              </a:rPr>
              <a:t> Descubrimientos producto de investigaciones</a:t>
            </a:r>
          </a:p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Arial" charset="0"/>
                <a:cs typeface="Arial" charset="0"/>
              </a:rPr>
              <a:t> Conversaciones personales</a:t>
            </a:r>
          </a:p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Arial" charset="0"/>
                <a:cs typeface="Arial" charset="0"/>
              </a:rPr>
              <a:t> Observación de hechos</a:t>
            </a:r>
          </a:p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Arial" charset="0"/>
                <a:cs typeface="Arial" charset="0"/>
              </a:rPr>
              <a:t> Creencias y presentimientos</a:t>
            </a:r>
          </a:p>
          <a:p>
            <a:pPr algn="just" defTabSz="912813"/>
            <a:r>
              <a:rPr lang="es-MX" sz="2800" dirty="0" smtClean="0">
                <a:latin typeface="Arial" charset="0"/>
                <a:cs typeface="Arial" charset="0"/>
              </a:rPr>
              <a:t> </a:t>
            </a:r>
            <a:endParaRPr lang="es-ES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268538" y="549275"/>
            <a:ext cx="677068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4" tIns="45717" rIns="91434" bIns="45717">
            <a:spAutoFit/>
          </a:bodyPr>
          <a:lstStyle/>
          <a:p>
            <a:pPr defTabSz="912813"/>
            <a:r>
              <a:rPr lang="es-MX" sz="4400">
                <a:latin typeface="Arial" charset="0"/>
                <a:cs typeface="Arial" charset="0"/>
              </a:rPr>
              <a:t>GENERACIÓN DE IDEAS</a:t>
            </a:r>
            <a:endParaRPr lang="es-ES" sz="4400">
              <a:latin typeface="Arial" charset="0"/>
              <a:cs typeface="Arial" charset="0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857224" y="1928802"/>
            <a:ext cx="7704138" cy="310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just" defTabSz="912813">
              <a:buFont typeface="Arial" charset="0"/>
              <a:buChar char="•"/>
            </a:pPr>
            <a:r>
              <a:rPr lang="es-MX" sz="2800" dirty="0">
                <a:latin typeface="Arial" charset="0"/>
                <a:cs typeface="Arial" charset="0"/>
              </a:rPr>
              <a:t> Las buenas ideas intrigan, alientan y excitan al investigador de manera personal.</a:t>
            </a:r>
          </a:p>
          <a:p>
            <a:pPr algn="just" defTabSz="912813">
              <a:buFont typeface="Arial" charset="0"/>
              <a:buChar char="•"/>
            </a:pPr>
            <a:r>
              <a:rPr lang="es-MX" sz="2800" dirty="0">
                <a:latin typeface="Arial" charset="0"/>
                <a:cs typeface="Arial" charset="0"/>
              </a:rPr>
              <a:t> Al elegir un tema para investigar </a:t>
            </a:r>
            <a:r>
              <a:rPr lang="es-MX" sz="2800" dirty="0" smtClean="0">
                <a:latin typeface="Arial" charset="0"/>
                <a:cs typeface="Arial" charset="0"/>
              </a:rPr>
              <a:t>es </a:t>
            </a:r>
            <a:r>
              <a:rPr lang="es-MX" sz="2800" dirty="0">
                <a:latin typeface="Arial" charset="0"/>
                <a:cs typeface="Arial" charset="0"/>
              </a:rPr>
              <a:t>importante que </a:t>
            </a:r>
            <a:r>
              <a:rPr lang="es-MX" sz="2800" dirty="0" smtClean="0">
                <a:latin typeface="Arial" charset="0"/>
                <a:cs typeface="Arial" charset="0"/>
              </a:rPr>
              <a:t>éste resulte atractivo.</a:t>
            </a:r>
          </a:p>
          <a:p>
            <a:pPr algn="just" defTabSz="912813">
              <a:buFont typeface="Arial" charset="0"/>
              <a:buChar char="•"/>
            </a:pPr>
            <a:r>
              <a:rPr lang="es-MX" sz="2800" dirty="0" smtClean="0">
                <a:latin typeface="Arial" charset="0"/>
                <a:cs typeface="Arial" charset="0"/>
              </a:rPr>
              <a:t>Las buenas ideas de investigación no son necesariamente nuevas, pero si novedosas.</a:t>
            </a:r>
            <a:endParaRPr lang="es-MX" sz="2800" dirty="0">
              <a:latin typeface="Arial" charset="0"/>
              <a:cs typeface="Arial" charset="0"/>
            </a:endParaRPr>
          </a:p>
          <a:p>
            <a:pPr algn="just" defTabSz="912813">
              <a:buFont typeface="Arial" charset="0"/>
              <a:buChar char="•"/>
            </a:pPr>
            <a:endParaRPr lang="es-ES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403350" y="549275"/>
            <a:ext cx="74834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ctr" defTabSz="912813"/>
            <a:r>
              <a:rPr lang="es-MX" sz="4400">
                <a:latin typeface="Arial" charset="0"/>
                <a:cs typeface="Arial" charset="0"/>
              </a:rPr>
              <a:t>COMO  DEFINIR EL TEMA</a:t>
            </a:r>
            <a:endParaRPr lang="es-ES" sz="4400">
              <a:latin typeface="Arial" charset="0"/>
              <a:cs typeface="Arial" charset="0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900113" y="1341438"/>
            <a:ext cx="7488237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just" defTabSz="912813"/>
            <a:r>
              <a:rPr lang="es-MX" sz="2800">
                <a:latin typeface="Arial" charset="0"/>
                <a:cs typeface="Arial" charset="0"/>
              </a:rPr>
              <a:t>Es importante que primero piense en lo siguiente :</a:t>
            </a:r>
          </a:p>
          <a:p>
            <a:pPr algn="just" defTabSz="912813"/>
            <a:endParaRPr lang="es-MX" sz="2800">
              <a:latin typeface="Arial" charset="0"/>
              <a:cs typeface="Arial" charset="0"/>
            </a:endParaRPr>
          </a:p>
          <a:p>
            <a:pPr algn="just" defTabSz="912813">
              <a:buFont typeface="Wingdings" pitchFamily="2" charset="2"/>
              <a:buChar char="Ø"/>
            </a:pPr>
            <a:r>
              <a:rPr lang="es-MX" sz="2800">
                <a:latin typeface="Arial" charset="0"/>
                <a:cs typeface="Arial" charset="0"/>
              </a:rPr>
              <a:t>¿Qué aspectos de la teoría estudiada en su formación profesional le gustaría conocer y profundizarse?</a:t>
            </a:r>
          </a:p>
          <a:p>
            <a:pPr algn="just" defTabSz="912813"/>
            <a:endParaRPr lang="es-ES" sz="280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0" y="500063"/>
            <a:ext cx="91440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r" defTabSz="912813"/>
            <a:r>
              <a:rPr lang="es-MX" sz="4400">
                <a:latin typeface="Arial" charset="0"/>
                <a:cs typeface="Arial" charset="0"/>
              </a:rPr>
              <a:t>ACTITUDES QUE DEBE ASUMIR</a:t>
            </a:r>
            <a:endParaRPr lang="es-ES" sz="4400">
              <a:latin typeface="Arial" charset="0"/>
              <a:cs typeface="Arial" charset="0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827088" y="1550988"/>
            <a:ext cx="7561262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Tahoma" pitchFamily="34" charset="0"/>
              </a:rPr>
              <a:t> Acudir a una biblioteca y revisar toda la bibliografía referente a su tema de investigación .</a:t>
            </a:r>
          </a:p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Tahoma" pitchFamily="34" charset="0"/>
              </a:rPr>
              <a:t> Buscar un profesor experto en el tema que le indique la </a:t>
            </a:r>
            <a:r>
              <a:rPr lang="es-MX" sz="2800" dirty="0" smtClean="0">
                <a:latin typeface="Tahoma" pitchFamily="34" charset="0"/>
              </a:rPr>
              <a:t>bibliografía adicional </a:t>
            </a:r>
            <a:r>
              <a:rPr lang="es-MX" sz="2800" dirty="0">
                <a:latin typeface="Tahoma" pitchFamily="34" charset="0"/>
              </a:rPr>
              <a:t>al tema.</a:t>
            </a:r>
          </a:p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Tahoma" pitchFamily="34" charset="0"/>
              </a:rPr>
              <a:t> Elaborar una lista preliminar de toda la bibliografía.</a:t>
            </a:r>
          </a:p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Tahoma" pitchFamily="34" charset="0"/>
              </a:rPr>
              <a:t> Debe iniciar un proceso de lectura, para lo cual debe elaborar fichas de lectura.</a:t>
            </a:r>
          </a:p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Tahoma" pitchFamily="34" charset="0"/>
              </a:rPr>
              <a:t> Definir el tema y empezar a plantear el problema de investigación.</a:t>
            </a:r>
          </a:p>
          <a:p>
            <a:pPr algn="just" defTabSz="912813"/>
            <a:endParaRPr lang="es-ES" sz="2800" dirty="0"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971550" y="1341438"/>
            <a:ext cx="7345363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just" defTabSz="912813"/>
            <a:r>
              <a:rPr lang="es-MX" sz="2800" b="1" dirty="0">
                <a:latin typeface="Arial" charset="0"/>
                <a:cs typeface="Arial" charset="0"/>
              </a:rPr>
              <a:t>ACTITUDES QUE DEBE ASUMIR AL CONTRASTAR EL MODELO TEÓRICO CON UNA REALIDAD</a:t>
            </a:r>
            <a:endParaRPr lang="es-ES" sz="2800" b="1" dirty="0">
              <a:latin typeface="Arial" charset="0"/>
              <a:cs typeface="Arial" charset="0"/>
            </a:endParaRPr>
          </a:p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Arial" charset="0"/>
                <a:cs typeface="Arial" charset="0"/>
              </a:rPr>
              <a:t>Defina la empresa, organización, Región, País etc. a</a:t>
            </a:r>
            <a:r>
              <a:rPr lang="es-MX" sz="2800" dirty="0" smtClean="0">
                <a:latin typeface="Arial" charset="0"/>
                <a:cs typeface="Arial" charset="0"/>
              </a:rPr>
              <a:t>l </a:t>
            </a:r>
            <a:r>
              <a:rPr lang="es-MX" sz="2800" dirty="0">
                <a:latin typeface="Arial" charset="0"/>
                <a:cs typeface="Arial" charset="0"/>
              </a:rPr>
              <a:t>cual va ha referir su conocimiento en investigación.</a:t>
            </a:r>
          </a:p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Arial" charset="0"/>
                <a:cs typeface="Arial" charset="0"/>
              </a:rPr>
              <a:t> Consultar con personas que trabajan o conocen el ámbito seleccionado para investigar.</a:t>
            </a:r>
          </a:p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Arial" charset="0"/>
                <a:cs typeface="Arial" charset="0"/>
              </a:rPr>
              <a:t> Debe disponer de bibliografía, fichas de lectura, asesor especializado y definir el ámbito de estudio.</a:t>
            </a:r>
          </a:p>
        </p:txBody>
      </p:sp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0" y="500063"/>
            <a:ext cx="91440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r" defTabSz="912813"/>
            <a:r>
              <a:rPr lang="es-MX" sz="4400">
                <a:latin typeface="Arial" charset="0"/>
                <a:cs typeface="Arial" charset="0"/>
              </a:rPr>
              <a:t>ACTITUDES QUE DEBE ASUMIR</a:t>
            </a:r>
            <a:endParaRPr lang="es-ES" sz="440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539750" y="549275"/>
            <a:ext cx="86074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4" tIns="45717" rIns="91434" bIns="45717">
            <a:spAutoFit/>
          </a:bodyPr>
          <a:lstStyle/>
          <a:p>
            <a:pPr algn="ctr" defTabSz="912813"/>
            <a:r>
              <a:rPr lang="es-MX" sz="4400">
                <a:latin typeface="Arial" charset="0"/>
                <a:cs typeface="Arial" charset="0"/>
              </a:rPr>
              <a:t>CARACTERÍSTICAS DEL TEMA</a:t>
            </a:r>
            <a:endParaRPr lang="es-ES" sz="4400">
              <a:latin typeface="Arial" charset="0"/>
              <a:cs typeface="Arial" charset="0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827088" y="2276475"/>
            <a:ext cx="7489825" cy="1815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just" defTabSz="912813">
              <a:buFont typeface="Wingdings" pitchFamily="2" charset="2"/>
              <a:buChar char="Ø"/>
            </a:pPr>
            <a:r>
              <a:rPr lang="es-MX" sz="2800" dirty="0" smtClean="0">
                <a:latin typeface="Arial" charset="0"/>
                <a:cs typeface="Arial" charset="0"/>
              </a:rPr>
              <a:t>Deberá </a:t>
            </a:r>
            <a:r>
              <a:rPr lang="es-MX" sz="2800" dirty="0">
                <a:latin typeface="Arial" charset="0"/>
                <a:cs typeface="Arial" charset="0"/>
              </a:rPr>
              <a:t>ser claramente </a:t>
            </a:r>
            <a:r>
              <a:rPr lang="es-MX" sz="2800" dirty="0" smtClean="0">
                <a:latin typeface="Arial" charset="0"/>
                <a:cs typeface="Arial" charset="0"/>
              </a:rPr>
              <a:t>delimitado</a:t>
            </a:r>
          </a:p>
          <a:p>
            <a:pPr algn="just" defTabSz="912813"/>
            <a:endParaRPr lang="es-MX" sz="2800" dirty="0">
              <a:latin typeface="Arial" charset="0"/>
              <a:cs typeface="Arial" charset="0"/>
            </a:endParaRPr>
          </a:p>
          <a:p>
            <a:pPr algn="just" defTabSz="912813">
              <a:buFont typeface="Wingdings" pitchFamily="2" charset="2"/>
              <a:buChar char="Ø"/>
            </a:pPr>
            <a:r>
              <a:rPr lang="es-MX" sz="2800" dirty="0" smtClean="0">
                <a:latin typeface="Arial" charset="0"/>
                <a:cs typeface="Arial" charset="0"/>
              </a:rPr>
              <a:t>No </a:t>
            </a:r>
            <a:r>
              <a:rPr lang="es-MX" sz="2800" dirty="0">
                <a:latin typeface="Arial" charset="0"/>
                <a:cs typeface="Arial" charset="0"/>
              </a:rPr>
              <a:t>es indispensable ocuparse de un tema </a:t>
            </a:r>
          </a:p>
          <a:p>
            <a:pPr algn="just" defTabSz="912813"/>
            <a:r>
              <a:rPr lang="es-MX" sz="2800" dirty="0">
                <a:latin typeface="Arial" charset="0"/>
                <a:cs typeface="Arial" charset="0"/>
              </a:rPr>
              <a:t>   absolutamente </a:t>
            </a:r>
            <a:r>
              <a:rPr lang="es-MX" sz="2800" dirty="0" smtClean="0">
                <a:latin typeface="Arial" charset="0"/>
                <a:cs typeface="Arial" charset="0"/>
              </a:rPr>
              <a:t>original pero si novedoso.</a:t>
            </a:r>
            <a:endParaRPr lang="es-ES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0" y="609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ctr" defTabSz="912813"/>
            <a:r>
              <a:rPr lang="es-MX" sz="3600">
                <a:latin typeface="Arial" charset="0"/>
                <a:cs typeface="Arial" charset="0"/>
              </a:rPr>
              <a:t>EL PROBLEMA  DE LA INVESTIGACIÓN</a:t>
            </a:r>
            <a:endParaRPr lang="es-ES" sz="3600">
              <a:latin typeface="Arial" charset="0"/>
              <a:cs typeface="Arial" charset="0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611188" y="1689100"/>
            <a:ext cx="80645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Arial" charset="0"/>
                <a:cs typeface="Arial" charset="0"/>
              </a:rPr>
              <a:t> Después de una primera etapa de </a:t>
            </a:r>
            <a:r>
              <a:rPr lang="es-MX" sz="2800" dirty="0" smtClean="0">
                <a:latin typeface="Arial" charset="0"/>
                <a:cs typeface="Arial" charset="0"/>
              </a:rPr>
              <a:t>búsqueda </a:t>
            </a:r>
            <a:r>
              <a:rPr lang="es-MX" sz="2800" dirty="0">
                <a:latin typeface="Arial" charset="0"/>
                <a:cs typeface="Arial" charset="0"/>
              </a:rPr>
              <a:t>y lectura de información es normal tener diversas preguntas para resolver algunos problemas abiertos</a:t>
            </a:r>
          </a:p>
          <a:p>
            <a:pPr algn="just" defTabSz="912813">
              <a:buFont typeface="Wingdings" pitchFamily="2" charset="2"/>
              <a:buChar char="Ø"/>
            </a:pPr>
            <a:r>
              <a:rPr lang="es-MX" sz="2800" dirty="0">
                <a:latin typeface="Arial" charset="0"/>
                <a:cs typeface="Arial" charset="0"/>
              </a:rPr>
              <a:t>Se debe seleccionar la más importante y plantearla </a:t>
            </a:r>
            <a:r>
              <a:rPr lang="es-ES" sz="2800" dirty="0">
                <a:latin typeface="Arial" charset="0"/>
                <a:cs typeface="Arial" charset="0"/>
              </a:rPr>
              <a:t>como pregunta, claramente y sin ambigüedades, por ejemplo  ¿Qué efecto...?, ¿En qué condiciones...?, ¿Cuál es la probabilidad de...?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1677</TotalTime>
  <Words>846</Words>
  <Application>Microsoft Office PowerPoint</Application>
  <PresentationFormat>Presentación en pantalla (4:3)</PresentationFormat>
  <Paragraphs>91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REVISIÓN BIBLIOGRÁFICA </vt:lpstr>
      <vt:lpstr>Diapositiva 19</vt:lpstr>
    </vt:vector>
  </TitlesOfParts>
  <Company>UNIVERSIDAD DEL CAUCA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METODOLOGIA DE LA INVESTIGACION</dc:title>
  <dc:creator>DEPARTAMENTO DE VIAS F.I.C.</dc:creator>
  <cp:lastModifiedBy>erik</cp:lastModifiedBy>
  <cp:revision>169</cp:revision>
  <dcterms:created xsi:type="dcterms:W3CDTF">2001-11-09T19:59:32Z</dcterms:created>
  <dcterms:modified xsi:type="dcterms:W3CDTF">2009-11-10T08:55:08Z</dcterms:modified>
</cp:coreProperties>
</file>